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0" r:id="rId2"/>
    <p:sldId id="313" r:id="rId3"/>
    <p:sldId id="329" r:id="rId4"/>
    <p:sldId id="314" r:id="rId5"/>
    <p:sldId id="330" r:id="rId6"/>
    <p:sldId id="315" r:id="rId7"/>
    <p:sldId id="316" r:id="rId8"/>
    <p:sldId id="317" r:id="rId9"/>
    <p:sldId id="318" r:id="rId10"/>
    <p:sldId id="319" r:id="rId11"/>
    <p:sldId id="320" r:id="rId12"/>
    <p:sldId id="331" r:id="rId13"/>
    <p:sldId id="321" r:id="rId14"/>
    <p:sldId id="322" r:id="rId15"/>
    <p:sldId id="323" r:id="rId16"/>
    <p:sldId id="324" r:id="rId17"/>
    <p:sldId id="325" r:id="rId18"/>
    <p:sldId id="326" r:id="rId19"/>
    <p:sldId id="328" r:id="rId20"/>
    <p:sldId id="332" r:id="rId21"/>
    <p:sldId id="333" r:id="rId22"/>
    <p:sldId id="339" r:id="rId23"/>
    <p:sldId id="327" r:id="rId24"/>
    <p:sldId id="335" r:id="rId25"/>
    <p:sldId id="334" r:id="rId26"/>
    <p:sldId id="336" r:id="rId27"/>
    <p:sldId id="338" r:id="rId28"/>
    <p:sldId id="337" r:id="rId29"/>
    <p:sldId id="340" r:id="rId30"/>
    <p:sldId id="341" r:id="rId31"/>
    <p:sldId id="342" r:id="rId32"/>
    <p:sldId id="272" r:id="rId33"/>
    <p:sldId id="343" r:id="rId3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A74314B2-B000-4FCC-AD5D-19BE9279F1F6}">
          <p14:sldIdLst>
            <p14:sldId id="270"/>
            <p14:sldId id="300"/>
            <p14:sldId id="301"/>
            <p14:sldId id="302"/>
            <p14:sldId id="303"/>
            <p14:sldId id="304"/>
            <p14:sldId id="256"/>
            <p14:sldId id="257"/>
            <p14:sldId id="294"/>
            <p14:sldId id="258"/>
            <p14:sldId id="296"/>
            <p14:sldId id="259"/>
            <p14:sldId id="297"/>
            <p14:sldId id="260"/>
            <p14:sldId id="298"/>
            <p14:sldId id="261"/>
            <p14:sldId id="280"/>
            <p14:sldId id="268"/>
            <p14:sldId id="281"/>
            <p14:sldId id="288"/>
            <p14:sldId id="273"/>
            <p14:sldId id="282"/>
            <p14:sldId id="299"/>
            <p14:sldId id="262"/>
            <p14:sldId id="283"/>
            <p14:sldId id="263"/>
            <p14:sldId id="264"/>
            <p14:sldId id="285"/>
            <p14:sldId id="277"/>
            <p14:sldId id="278"/>
            <p14:sldId id="265"/>
            <p14:sldId id="274"/>
            <p14:sldId id="275"/>
            <p14:sldId id="276"/>
            <p14:sldId id="267"/>
            <p14:sldId id="289"/>
            <p14:sldId id="286"/>
            <p14:sldId id="290"/>
            <p14:sldId id="291"/>
            <p14:sldId id="292"/>
            <p14:sldId id="287"/>
            <p14:sldId id="305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6D8109"/>
    <a:srgbClr val="F30DC2"/>
    <a:srgbClr val="F5960B"/>
    <a:srgbClr val="CC3300"/>
    <a:srgbClr val="FF0066"/>
    <a:srgbClr val="8268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8262" autoAdjust="0"/>
  </p:normalViewPr>
  <p:slideViewPr>
    <p:cSldViewPr>
      <p:cViewPr>
        <p:scale>
          <a:sx n="100" d="100"/>
          <a:sy n="100" d="100"/>
        </p:scale>
        <p:origin x="-270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088" tIns="46044" rIns="92088" bIns="4604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088" tIns="46044" rIns="92088" bIns="46044" rtlCol="0"/>
          <a:lstStyle>
            <a:lvl1pPr algn="r">
              <a:defRPr sz="1200"/>
            </a:lvl1pPr>
          </a:lstStyle>
          <a:p>
            <a:fld id="{11DD4506-E8B3-481D-918C-CAC487D87DD1}" type="datetimeFigureOut">
              <a:rPr lang="en-GB" smtClean="0"/>
              <a:pPr/>
              <a:t>28/03/2016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8" tIns="46044" rIns="92088" bIns="4604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2088" tIns="46044" rIns="92088" bIns="460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088" tIns="46044" rIns="92088" bIns="4604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088" tIns="46044" rIns="92088" bIns="46044" rtlCol="0" anchor="b"/>
          <a:lstStyle>
            <a:lvl1pPr algn="r">
              <a:defRPr sz="1200"/>
            </a:lvl1pPr>
          </a:lstStyle>
          <a:p>
            <a:fld id="{51634188-4D54-4026-ADF5-DAC598CDBCAB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29178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34188-4D54-4026-ADF5-DAC598CDBCA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340E-0EDC-4A94-9A0E-88B30992CAE5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0300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9FE3-93F8-43C9-A911-36D6B289D08F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655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7CEA-423A-4C11-BA13-F820AE9CEE06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9480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B479-A625-4976-A49F-933788530356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1078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A654-5DB2-4C8C-9744-D6007FF986B4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8218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BA08-C053-4ACB-8103-63A3609012CE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3142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6A68-E770-49F3-8696-35479E7B2D02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0710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37BE-B396-4AAF-8E14-CB86A1FFCC43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1502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3C4-D861-4FB2-91E7-B71F9A484C36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9362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52AB-7B61-4297-BA3D-2BB642A9649F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2268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59A9-AA99-44FB-9F7E-E4E3CFF66A5D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0518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43E0B-11B0-41AD-9D67-83DC4103D347}" type="datetime1">
              <a:rPr lang="en-GB" smtClean="0"/>
              <a:pPr/>
              <a:t>28/03/2016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56332-E653-45E6-9823-9C1A9E01002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98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bassyofindiatuni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296144"/>
          </a:xfrm>
        </p:spPr>
        <p:txBody>
          <a:bodyPr>
            <a:normAutofit/>
          </a:bodyPr>
          <a:lstStyle/>
          <a:p>
            <a:r>
              <a:rPr lang="en-GB" sz="3600" dirty="0" err="1" smtClean="0"/>
              <a:t>Ambassade</a:t>
            </a:r>
            <a:r>
              <a:rPr lang="en-GB" sz="3600" dirty="0" smtClean="0"/>
              <a:t> de </a:t>
            </a:r>
            <a:r>
              <a:rPr lang="en-GB" sz="3600" dirty="0" err="1" smtClean="0"/>
              <a:t>l’Inde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Tunis</a:t>
            </a:r>
            <a:endParaRPr lang="en-GB" dirty="0"/>
          </a:p>
        </p:txBody>
      </p:sp>
      <p:pic>
        <p:nvPicPr>
          <p:cNvPr id="6" name="Picture 2" descr="C:\Users\Minister\Desktop\Amitabh Jain\India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635896" y="764704"/>
            <a:ext cx="17145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4293096"/>
            <a:ext cx="518457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Presentation par </a:t>
            </a:r>
            <a:r>
              <a:rPr lang="en-GB" sz="2400" b="1" dirty="0" err="1" smtClean="0"/>
              <a:t>Ambassadeur</a:t>
            </a:r>
            <a:r>
              <a:rPr lang="en-GB" sz="2400" b="1" dirty="0" smtClean="0"/>
              <a:t> de </a:t>
            </a:r>
            <a:r>
              <a:rPr lang="en-GB" sz="2400" b="1" dirty="0" err="1" smtClean="0"/>
              <a:t>l’Inde</a:t>
            </a:r>
            <a:endParaRPr lang="en-GB" sz="2400" b="1" dirty="0" smtClean="0"/>
          </a:p>
          <a:p>
            <a:pPr algn="ctr"/>
            <a:r>
              <a:rPr lang="en-GB" sz="2400" b="1" dirty="0" smtClean="0"/>
              <a:t>M. </a:t>
            </a:r>
            <a:r>
              <a:rPr lang="en-GB" sz="2400" b="1" dirty="0" err="1" smtClean="0"/>
              <a:t>Prashant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Pise</a:t>
            </a:r>
            <a:endParaRPr lang="en-GB" sz="2400" b="1" dirty="0" smtClean="0"/>
          </a:p>
          <a:p>
            <a:pPr algn="ctr"/>
            <a:endParaRPr lang="en-GB" sz="2400" b="1" dirty="0" smtClean="0"/>
          </a:p>
          <a:p>
            <a:pPr algn="ctr"/>
            <a:r>
              <a:rPr lang="en-GB" sz="2400" b="1" dirty="0" smtClean="0"/>
              <a:t>Mars 28, 2016</a:t>
            </a:r>
          </a:p>
          <a:p>
            <a:pPr algn="ctr"/>
            <a:endParaRPr lang="en-US" b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7545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26808"/>
                </a:solidFill>
              </a:rPr>
              <a:t>Constitution</a:t>
            </a:r>
            <a:endParaRPr lang="en-US" dirty="0">
              <a:solidFill>
                <a:srgbClr val="82680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Engage à assurer la justice, la liberté et l'égalité du peuple pour la promotion de la fraternité,</a:t>
            </a:r>
          </a:p>
          <a:p>
            <a:r>
              <a:rPr lang="fr-FR" dirty="0" smtClean="0"/>
              <a:t>la dignité de l'individu et</a:t>
            </a:r>
          </a:p>
          <a:p>
            <a:r>
              <a:rPr lang="fr-FR" dirty="0" smtClean="0"/>
              <a:t>l'unité et l'intégrité de la 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3300"/>
                </a:solidFill>
              </a:rPr>
              <a:t>L'ouverture et la dernière phrase du préambule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Nous, le peuple de l'Inde ........adopte, promulgue et mettons à nous-mêmes cette Constitution - le pouvoir est finalement entre les mains du peuple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Serment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par un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ministre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Je jure au nom de Dieu que je porterai vraie foi et fidélité à la Constitution de l'Inde, que je respecterai la souveraineté et l'intégrité de l'Inde, que je remplirai fidèlement et en toute conscience à m’acquitter de mes fonctions en tant que Ministre .........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D8109"/>
                </a:solidFill>
              </a:rPr>
              <a:t>Constitution de </a:t>
            </a:r>
            <a:r>
              <a:rPr lang="en-US" dirty="0" err="1" smtClean="0">
                <a:solidFill>
                  <a:srgbClr val="6D8109"/>
                </a:solidFill>
              </a:rPr>
              <a:t>l’Inde</a:t>
            </a:r>
            <a:endParaRPr lang="en-US" dirty="0">
              <a:solidFill>
                <a:srgbClr val="6D810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5960B"/>
                </a:solidFill>
              </a:rPr>
              <a:t>forme parlementaire </a:t>
            </a:r>
            <a:r>
              <a:rPr lang="fr-FR" dirty="0" smtClean="0"/>
              <a:t>du Gouvernement avec un parlement bicaméral au centre</a:t>
            </a:r>
          </a:p>
          <a:p>
            <a:r>
              <a:rPr lang="fr-FR" dirty="0" smtClean="0">
                <a:solidFill>
                  <a:srgbClr val="FFC000"/>
                </a:solidFill>
              </a:rPr>
              <a:t>Chambre basse </a:t>
            </a:r>
            <a:r>
              <a:rPr lang="fr-FR" dirty="0" smtClean="0"/>
              <a:t>- membres sont élus directement par le peuple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Chambre Haute- </a:t>
            </a:r>
            <a:r>
              <a:rPr lang="fr-FR" dirty="0" smtClean="0"/>
              <a:t>Indirectement par les représentants des États</a:t>
            </a:r>
          </a:p>
          <a:p>
            <a:r>
              <a:rPr lang="fr-FR" dirty="0" smtClean="0">
                <a:solidFill>
                  <a:srgbClr val="F30DC2"/>
                </a:solidFill>
              </a:rPr>
              <a:t>Président</a:t>
            </a:r>
            <a:r>
              <a:rPr lang="fr-FR" dirty="0" smtClean="0"/>
              <a:t> du pays est le chef nominal de l'état</a:t>
            </a:r>
          </a:p>
          <a:p>
            <a:r>
              <a:rPr lang="fr-FR" dirty="0" smtClean="0">
                <a:solidFill>
                  <a:srgbClr val="92D050"/>
                </a:solidFill>
              </a:rPr>
              <a:t>Premier Ministre </a:t>
            </a:r>
            <a:r>
              <a:rPr lang="fr-FR" dirty="0" smtClean="0"/>
              <a:t>- Chef du Gouvernement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Constitution </a:t>
            </a:r>
            <a:r>
              <a:rPr lang="en-US" dirty="0" err="1" smtClean="0">
                <a:solidFill>
                  <a:schemeClr val="accent4"/>
                </a:solidFill>
              </a:rPr>
              <a:t>indienne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Trois</a:t>
            </a:r>
            <a:r>
              <a:rPr lang="en-US" dirty="0" smtClean="0"/>
              <a:t> branches </a:t>
            </a:r>
            <a:r>
              <a:rPr lang="en-US" dirty="0" err="1" smtClean="0"/>
              <a:t>distinctes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Legislative</a:t>
            </a:r>
            <a:r>
              <a:rPr lang="en-US" dirty="0" smtClean="0"/>
              <a:t> –</a:t>
            </a:r>
            <a:r>
              <a:rPr lang="en-US" dirty="0" err="1" smtClean="0"/>
              <a:t>Parlement</a:t>
            </a:r>
            <a:r>
              <a:rPr lang="en-US" dirty="0" smtClean="0"/>
              <a:t> </a:t>
            </a:r>
            <a:r>
              <a:rPr lang="en-US" dirty="0" err="1" smtClean="0"/>
              <a:t>élu</a:t>
            </a:r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Executive</a:t>
            </a:r>
            <a:r>
              <a:rPr lang="en-US" dirty="0" smtClean="0"/>
              <a:t>– </a:t>
            </a:r>
            <a:r>
              <a:rPr lang="en-US" dirty="0" err="1" smtClean="0"/>
              <a:t>Gouvernment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Judiciaire</a:t>
            </a:r>
            <a:r>
              <a:rPr lang="en-US" dirty="0" smtClean="0"/>
              <a:t> – </a:t>
            </a:r>
            <a:r>
              <a:rPr lang="fr-FR" dirty="0" smtClean="0"/>
              <a:t>Indépendant et impartial - complètement libre de toute ingérence politique</a:t>
            </a:r>
          </a:p>
          <a:p>
            <a:r>
              <a:rPr lang="fr-FR" dirty="0" smtClean="0"/>
              <a:t>(Mélange de la suprématie judiciaire Américaine et de la suprématie parlementaire Britannique)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6D8109"/>
                </a:solidFill>
              </a:rPr>
              <a:t>Droits</a:t>
            </a:r>
            <a:r>
              <a:rPr lang="en-US" dirty="0" smtClean="0">
                <a:solidFill>
                  <a:srgbClr val="6D8109"/>
                </a:solidFill>
              </a:rPr>
              <a:t> </a:t>
            </a:r>
            <a:r>
              <a:rPr lang="en-US" dirty="0" err="1" smtClean="0">
                <a:solidFill>
                  <a:srgbClr val="6D8109"/>
                </a:solidFill>
              </a:rPr>
              <a:t>fondamentaux</a:t>
            </a:r>
            <a:r>
              <a:rPr lang="en-US" dirty="0" smtClean="0">
                <a:solidFill>
                  <a:srgbClr val="6D8109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Droit à la vie</a:t>
            </a:r>
          </a:p>
          <a:p>
            <a:r>
              <a:rPr lang="fr-FR" dirty="0" smtClean="0"/>
              <a:t>Droit à la liberté</a:t>
            </a:r>
          </a:p>
          <a:p>
            <a:r>
              <a:rPr lang="fr-FR" dirty="0" smtClean="0"/>
              <a:t>Droit contre l'exploitation</a:t>
            </a:r>
          </a:p>
          <a:p>
            <a:r>
              <a:rPr lang="fr-FR" dirty="0" smtClean="0"/>
              <a:t>Droit à la liberté de religion</a:t>
            </a:r>
          </a:p>
          <a:p>
            <a:r>
              <a:rPr lang="fr-FR" dirty="0" smtClean="0"/>
              <a:t>Droits culturels et éducatifs</a:t>
            </a:r>
          </a:p>
          <a:p>
            <a:r>
              <a:rPr lang="fr-FR" dirty="0" smtClean="0"/>
              <a:t>Droit de recours constitutionnels</a:t>
            </a:r>
            <a:r>
              <a:rPr lang="en-US" dirty="0" smtClean="0"/>
              <a:t>– </a:t>
            </a:r>
            <a:r>
              <a:rPr lang="en-US" dirty="0" err="1" smtClean="0">
                <a:solidFill>
                  <a:srgbClr val="FF0066"/>
                </a:solidFill>
              </a:rPr>
              <a:t>h</a:t>
            </a:r>
            <a:r>
              <a:rPr lang="en-US" i="1" dirty="0" err="1" smtClean="0">
                <a:solidFill>
                  <a:srgbClr val="FF0066"/>
                </a:solidFill>
              </a:rPr>
              <a:t>abeaus</a:t>
            </a:r>
            <a:r>
              <a:rPr lang="en-US" i="1" dirty="0" smtClean="0">
                <a:solidFill>
                  <a:srgbClr val="FF0066"/>
                </a:solidFill>
              </a:rPr>
              <a:t> corpus,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3300"/>
                </a:solidFill>
              </a:rPr>
              <a:t>mandamus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rgbClr val="00B0F0"/>
                </a:solidFill>
              </a:rPr>
              <a:t>quo </a:t>
            </a:r>
            <a:r>
              <a:rPr lang="en-US" i="1" dirty="0" err="1" smtClean="0">
                <a:solidFill>
                  <a:srgbClr val="00B0F0"/>
                </a:solidFill>
              </a:rPr>
              <a:t>warranto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rgbClr val="7030A0"/>
                </a:solidFill>
              </a:rPr>
              <a:t>certiorari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basée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</a:t>
            </a:r>
            <a:r>
              <a:rPr lang="en-US" dirty="0" err="1" smtClean="0"/>
              <a:t>déclaration</a:t>
            </a:r>
            <a:r>
              <a:rPr lang="en-US" dirty="0" smtClean="0"/>
              <a:t> des </a:t>
            </a:r>
            <a:r>
              <a:rPr lang="en-US" dirty="0" err="1" smtClean="0"/>
              <a:t>droits</a:t>
            </a:r>
            <a:r>
              <a:rPr lang="en-US" dirty="0" smtClean="0"/>
              <a:t> </a:t>
            </a:r>
            <a:r>
              <a:rPr lang="en-US" dirty="0" err="1" smtClean="0"/>
              <a:t>Américaine</a:t>
            </a:r>
            <a:r>
              <a:rPr lang="en-US" dirty="0" smtClean="0"/>
              <a:t> et Magna </a:t>
            </a:r>
            <a:r>
              <a:rPr lang="en-US" dirty="0" err="1" smtClean="0"/>
              <a:t>Carta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Institutions </a:t>
            </a:r>
            <a:r>
              <a:rPr lang="en-US" dirty="0" err="1" smtClean="0">
                <a:solidFill>
                  <a:srgbClr val="7030A0"/>
                </a:solidFill>
              </a:rPr>
              <a:t>Autonomes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Commission </a:t>
            </a:r>
            <a:r>
              <a:rPr lang="en-US" dirty="0" err="1" smtClean="0">
                <a:solidFill>
                  <a:srgbClr val="C00000"/>
                </a:solidFill>
              </a:rPr>
              <a:t>Electorale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dirty="0" smtClean="0"/>
              <a:t>– </a:t>
            </a:r>
            <a:r>
              <a:rPr lang="fr-FR" dirty="0" smtClean="0"/>
              <a:t>fournit des élections libres et équitables</a:t>
            </a:r>
            <a:endParaRPr lang="en-US" dirty="0" smtClean="0"/>
          </a:p>
          <a:p>
            <a:r>
              <a:rPr lang="en-US" dirty="0" err="1" smtClean="0">
                <a:solidFill>
                  <a:srgbClr val="6D8109"/>
                </a:solidFill>
              </a:rPr>
              <a:t>Vérificateur</a:t>
            </a:r>
            <a:r>
              <a:rPr lang="en-US" dirty="0" smtClean="0">
                <a:solidFill>
                  <a:srgbClr val="6D8109"/>
                </a:solidFill>
              </a:rPr>
              <a:t> </a:t>
            </a:r>
            <a:r>
              <a:rPr lang="en-US" dirty="0" err="1" smtClean="0">
                <a:solidFill>
                  <a:srgbClr val="6D8109"/>
                </a:solidFill>
              </a:rPr>
              <a:t>Général</a:t>
            </a:r>
            <a:r>
              <a:rPr lang="en-US" dirty="0" smtClean="0">
                <a:solidFill>
                  <a:srgbClr val="6D8109"/>
                </a:solidFill>
              </a:rPr>
              <a:t> </a:t>
            </a:r>
            <a:r>
              <a:rPr lang="en-US" dirty="0" smtClean="0"/>
              <a:t>– </a:t>
            </a:r>
            <a:r>
              <a:rPr lang="fr-FR" dirty="0" smtClean="0"/>
              <a:t>pour la vérification indépendante des comptes du Gouvernement</a:t>
            </a:r>
            <a:endParaRPr lang="en-US" dirty="0" smtClean="0"/>
          </a:p>
          <a:p>
            <a:r>
              <a:rPr lang="en-US" dirty="0" smtClean="0">
                <a:solidFill>
                  <a:srgbClr val="FF3300"/>
                </a:solidFill>
              </a:rPr>
              <a:t>Commission de Service </a:t>
            </a:r>
            <a:r>
              <a:rPr lang="en-US" dirty="0" err="1" smtClean="0">
                <a:solidFill>
                  <a:srgbClr val="FF3300"/>
                </a:solidFill>
              </a:rPr>
              <a:t>Publique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n-US" dirty="0" smtClean="0"/>
              <a:t>– </a:t>
            </a:r>
            <a:r>
              <a:rPr lang="fr-FR" dirty="0" smtClean="0"/>
              <a:t>pour la sélection des services gouvernementaux - bureaucratie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de la 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C’est est un instrument dynamique qui peut évoluer avec le temps, soit par l'interprétation ou la modification</a:t>
            </a:r>
          </a:p>
          <a:p>
            <a:r>
              <a:rPr lang="fr-FR" dirty="0" smtClean="0"/>
              <a:t>Amendement est une affaire difficile - a besoin des deux tiers des deux chambres du Parlement pour soutenir</a:t>
            </a:r>
          </a:p>
          <a:p>
            <a:r>
              <a:rPr lang="fr-FR" dirty="0" smtClean="0"/>
              <a:t>Elle est l'une des constitutions les plus fréquemment modifiée afin de ne pas se tenir dans la voie de la croissance et le développement de la nation et le peuple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Nos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réalisations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la société pluraliste basée sur le suffrage universel adulte</a:t>
            </a:r>
          </a:p>
          <a:p>
            <a:r>
              <a:rPr lang="fr-FR" dirty="0" smtClean="0"/>
              <a:t>Forte classe moyenne instruite</a:t>
            </a:r>
          </a:p>
          <a:p>
            <a:r>
              <a:rPr lang="fr-FR" dirty="0" smtClean="0"/>
              <a:t>électorats informés</a:t>
            </a:r>
          </a:p>
          <a:p>
            <a:r>
              <a:rPr lang="fr-FR" dirty="0" smtClean="0"/>
              <a:t>Les élections régulières libres et équitables tous les cinq ans</a:t>
            </a:r>
          </a:p>
          <a:p>
            <a:r>
              <a:rPr lang="fr-FR" dirty="0" smtClean="0"/>
              <a:t>traditions démocratiques fortes</a:t>
            </a:r>
          </a:p>
          <a:p>
            <a:r>
              <a:rPr lang="fr-FR" dirty="0" smtClean="0"/>
              <a:t>Acceptation du gouvernement</a:t>
            </a:r>
          </a:p>
          <a:p>
            <a:r>
              <a:rPr lang="fr-FR" dirty="0" smtClean="0"/>
              <a:t>Opposition dynamique</a:t>
            </a:r>
          </a:p>
          <a:p>
            <a:r>
              <a:rPr lang="fr-FR" dirty="0" smtClean="0"/>
              <a:t>Des médias libres, ouvertes et articulés</a:t>
            </a:r>
          </a:p>
          <a:p>
            <a:r>
              <a:rPr lang="fr-FR" dirty="0" smtClean="0"/>
              <a:t>la suprématie civile acceptée dans la structure du pouvoir</a:t>
            </a:r>
          </a:p>
          <a:p>
            <a:r>
              <a:rPr lang="fr-FR" dirty="0" smtClean="0"/>
              <a:t>Les forces de défense ont une orientation professionnelle et non-politique</a:t>
            </a:r>
          </a:p>
          <a:p>
            <a:r>
              <a:rPr lang="fr-FR" dirty="0" smtClean="0"/>
              <a:t>Des institutions fortes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Démocratie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Environ 70 ans de liberté</a:t>
            </a:r>
          </a:p>
          <a:p>
            <a:r>
              <a:rPr lang="fr-FR" dirty="0" smtClean="0"/>
              <a:t>La seule option pour l'Inde d'être une nation moderne réussie</a:t>
            </a:r>
          </a:p>
          <a:p>
            <a:r>
              <a:rPr lang="fr-FR" dirty="0" smtClean="0"/>
              <a:t>Règle de loi</a:t>
            </a:r>
          </a:p>
          <a:p>
            <a:r>
              <a:rPr lang="fr-FR" dirty="0" smtClean="0"/>
              <a:t>Code de conduite suivie par les partis politiques</a:t>
            </a:r>
          </a:p>
          <a:p>
            <a:r>
              <a:rPr lang="fr-FR" dirty="0" smtClean="0"/>
              <a:t>rôle Impartial et indépendant joué par la Commission électorale de l'Inde</a:t>
            </a:r>
          </a:p>
          <a:p>
            <a:r>
              <a:rPr lang="fr-FR" dirty="0" smtClean="0"/>
              <a:t>Machines de vote électronique</a:t>
            </a:r>
          </a:p>
          <a:p>
            <a:r>
              <a:rPr lang="fr-FR" dirty="0" smtClean="0"/>
              <a:t>réformes électorales de technologie -Moderne; l'inscription en ligne des électeurs</a:t>
            </a:r>
          </a:p>
          <a:p>
            <a:r>
              <a:rPr lang="fr-FR" dirty="0" smtClean="0"/>
              <a:t>Les campagnes électorales – à faire et à ne pas faire</a:t>
            </a:r>
          </a:p>
          <a:p>
            <a:r>
              <a:rPr lang="fr-FR" dirty="0" smtClean="0"/>
              <a:t>Démocratie de base - approche </a:t>
            </a:r>
            <a:r>
              <a:rPr lang="fr-FR" dirty="0" err="1" smtClean="0"/>
              <a:t>bottom</a:t>
            </a:r>
            <a:r>
              <a:rPr lang="fr-FR" dirty="0" smtClean="0"/>
              <a:t>-up; villages et municipalités au cœur de la démocratie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err="1" smtClean="0"/>
              <a:t>L’expérience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démocratique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Indienne</a:t>
            </a:r>
            <a:r>
              <a:rPr lang="en-US" sz="6000" b="1" dirty="0" smtClean="0"/>
              <a:t>: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Sept </a:t>
            </a:r>
            <a:r>
              <a:rPr lang="en-US" sz="4400" dirty="0" err="1" smtClean="0">
                <a:solidFill>
                  <a:srgbClr val="C00000"/>
                </a:solidFill>
              </a:rPr>
              <a:t>décennies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d'apprentissage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Il s’agit de la  16</a:t>
            </a:r>
            <a:r>
              <a:rPr lang="fr-FR" baseline="30000" dirty="0" smtClean="0"/>
              <a:t>ème</a:t>
            </a:r>
            <a:r>
              <a:rPr lang="fr-FR" dirty="0" smtClean="0"/>
              <a:t>  élection au niveau national en Inde.</a:t>
            </a:r>
          </a:p>
          <a:p>
            <a:r>
              <a:rPr lang="fr-FR" dirty="0" smtClean="0"/>
              <a:t>Participation de 464 partis politiques. Cela comprend 6 partis nationaux, 39 États parties et 419 partis non reconnus.</a:t>
            </a:r>
          </a:p>
          <a:p>
            <a:r>
              <a:rPr lang="fr-FR" dirty="0" smtClean="0"/>
              <a:t>Dans les élections générales de 2009, 363 parties ont participé, comprenant 7 partis nationaux, 34 États parties et 322 partis non reconnus.</a:t>
            </a:r>
          </a:p>
          <a:p>
            <a:r>
              <a:rPr lang="fr-FR" dirty="0" smtClean="0"/>
              <a:t>Parties nationales</a:t>
            </a:r>
            <a:endParaRPr lang="en-US" dirty="0" smtClean="0"/>
          </a:p>
          <a:p>
            <a:pPr lvl="1"/>
            <a:r>
              <a:rPr lang="en-US" dirty="0" err="1" smtClean="0"/>
              <a:t>Bhartiya</a:t>
            </a:r>
            <a:r>
              <a:rPr lang="en-US" dirty="0" smtClean="0"/>
              <a:t> </a:t>
            </a:r>
            <a:r>
              <a:rPr lang="en-US" dirty="0" err="1" smtClean="0"/>
              <a:t>Janata</a:t>
            </a:r>
            <a:r>
              <a:rPr lang="en-US" dirty="0" smtClean="0"/>
              <a:t> Party (BJP)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Bahujan</a:t>
            </a:r>
            <a:r>
              <a:rPr lang="en-US" dirty="0" smtClean="0"/>
              <a:t> </a:t>
            </a:r>
            <a:r>
              <a:rPr lang="en-US" dirty="0" err="1" smtClean="0"/>
              <a:t>Samaj</a:t>
            </a:r>
            <a:r>
              <a:rPr lang="en-US" dirty="0" smtClean="0"/>
              <a:t> Party (BSP)</a:t>
            </a:r>
          </a:p>
          <a:p>
            <a:pPr lvl="1"/>
            <a:r>
              <a:rPr lang="en-US" dirty="0" smtClean="0"/>
              <a:t>Communist Party of India (CPI)</a:t>
            </a:r>
          </a:p>
          <a:p>
            <a:pPr lvl="1"/>
            <a:r>
              <a:rPr lang="en-US" dirty="0" smtClean="0"/>
              <a:t>Communist Party of India (Marxist) – CPM</a:t>
            </a:r>
          </a:p>
          <a:p>
            <a:pPr lvl="1"/>
            <a:r>
              <a:rPr lang="en-US" dirty="0" smtClean="0"/>
              <a:t>Indian National Congress (INC)</a:t>
            </a:r>
          </a:p>
          <a:p>
            <a:pPr lvl="1"/>
            <a:r>
              <a:rPr lang="en-US" dirty="0" smtClean="0"/>
              <a:t>Nationalist Congress Party (NCP)</a:t>
            </a:r>
          </a:p>
          <a:p>
            <a:pPr lvl="1"/>
            <a:r>
              <a:rPr lang="en-US" dirty="0" err="1" smtClean="0"/>
              <a:t>Rashtriya</a:t>
            </a:r>
            <a:r>
              <a:rPr lang="en-US" dirty="0" smtClean="0"/>
              <a:t> </a:t>
            </a:r>
            <a:r>
              <a:rPr lang="en-US" dirty="0" err="1" smtClean="0"/>
              <a:t>Janata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(RJD)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543 sièges parlementaires - 61 femmes ont été élues (nombre le plus élevé à ce jour dans l'histoire des élections Indiennes)</a:t>
            </a:r>
          </a:p>
          <a:p>
            <a:r>
              <a:rPr lang="fr-FR" dirty="0" smtClean="0"/>
              <a:t>830 millions d'électeurs ont été enregistrés pour le scrutin;</a:t>
            </a:r>
          </a:p>
          <a:p>
            <a:r>
              <a:rPr lang="fr-FR" dirty="0" smtClean="0"/>
              <a:t>553 millions de personnes ont voté lors de l'élection (66%)</a:t>
            </a:r>
          </a:p>
          <a:p>
            <a:r>
              <a:rPr lang="fr-FR" dirty="0" smtClean="0"/>
              <a:t>électeurs pour la première fois 160 millions (qui venait d'avoir 18 ans)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Placeholder 5" descr="Genderwis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725" r="9725"/>
          <a:stretch>
            <a:fillRect/>
          </a:stretch>
        </p:blipFill>
        <p:spPr>
          <a:xfrm>
            <a:off x="323528" y="612774"/>
            <a:ext cx="7776864" cy="5480522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Points forts </a:t>
            </a:r>
            <a:r>
              <a:rPr lang="en-US" dirty="0" err="1" smtClean="0">
                <a:solidFill>
                  <a:srgbClr val="7030A0"/>
                </a:solidFill>
              </a:rPr>
              <a:t>tirés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La Constitution de l'Inde est une partie de droits de l'homme, civils, politiques et économiques</a:t>
            </a:r>
          </a:p>
          <a:p>
            <a:endParaRPr lang="fr-FR" dirty="0" smtClean="0"/>
          </a:p>
          <a:p>
            <a:r>
              <a:rPr lang="fr-FR" dirty="0" smtClean="0"/>
              <a:t>L'Inde a contribué positivement aux enjeux mondiaux - Anti-apartheid, la lutte contre la discrimination raciale; la décolonisation; lutte pour les droits de l'homme, le non-alignement, les processus de paix dans le monde</a:t>
            </a:r>
          </a:p>
          <a:p>
            <a:endParaRPr lang="fr-FR" dirty="0" smtClean="0"/>
          </a:p>
          <a:p>
            <a:r>
              <a:rPr lang="fr-FR" dirty="0" smtClean="0"/>
              <a:t>La Constitution de l'Inde a été basée sur les meilleures pratiques de plusieurs constitutions du monde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participation populaire au processus démocratique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6D8109"/>
                </a:solidFill>
              </a:rPr>
              <a:t>Journée</a:t>
            </a:r>
            <a:r>
              <a:rPr lang="en-US" sz="2800" dirty="0" smtClean="0">
                <a:solidFill>
                  <a:srgbClr val="6D8109"/>
                </a:solidFill>
              </a:rPr>
              <a:t> </a:t>
            </a:r>
            <a:r>
              <a:rPr lang="en-US" sz="2800" dirty="0" err="1" smtClean="0">
                <a:solidFill>
                  <a:srgbClr val="6D8109"/>
                </a:solidFill>
              </a:rPr>
              <a:t>Internationale</a:t>
            </a:r>
            <a:r>
              <a:rPr lang="en-US" sz="2800" dirty="0" smtClean="0">
                <a:solidFill>
                  <a:srgbClr val="6D8109"/>
                </a:solidFill>
              </a:rPr>
              <a:t> des </a:t>
            </a:r>
            <a:r>
              <a:rPr lang="en-US" sz="2800" dirty="0" err="1" smtClean="0">
                <a:solidFill>
                  <a:srgbClr val="6D8109"/>
                </a:solidFill>
              </a:rPr>
              <a:t>élécteurs</a:t>
            </a:r>
            <a:r>
              <a:rPr lang="en-US" sz="2800" dirty="0" smtClean="0">
                <a:solidFill>
                  <a:srgbClr val="6D8109"/>
                </a:solidFill>
              </a:rPr>
              <a:t> </a:t>
            </a:r>
            <a:r>
              <a:rPr lang="en-US" sz="2800" dirty="0" smtClean="0"/>
              <a:t>– </a:t>
            </a:r>
            <a:r>
              <a:rPr lang="fr-FR" sz="2800" dirty="0" smtClean="0"/>
              <a:t>est le 25 Janvier de chaque année.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IN" sz="2800" dirty="0" smtClean="0"/>
              <a:t> </a:t>
            </a:r>
            <a:r>
              <a:rPr lang="fr-FR" sz="2800" dirty="0" smtClean="0"/>
              <a:t> Les nouveaux électeurs inscrits reçoivent un badge avec le slogan</a:t>
            </a:r>
            <a:r>
              <a:rPr lang="en-IN" sz="2800" i="1" dirty="0" smtClean="0"/>
              <a:t>“</a:t>
            </a:r>
            <a:r>
              <a:rPr lang="en-IN" sz="2800" i="1" dirty="0" smtClean="0">
                <a:solidFill>
                  <a:srgbClr val="C00000"/>
                </a:solidFill>
              </a:rPr>
              <a:t>Proud to be a voter – Ready to vote</a:t>
            </a:r>
            <a:r>
              <a:rPr lang="en-IN" sz="2800" i="1" dirty="0" smtClean="0"/>
              <a:t>”</a:t>
            </a:r>
            <a:r>
              <a:rPr lang="en-IN" sz="2800" dirty="0" smtClean="0"/>
              <a:t> 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Engagement par les jeunes électeurs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i="1" dirty="0" smtClean="0"/>
              <a:t>«Nous, les citoyens de l'Inde, ayant foi constante dans la démocratie, nous engageons par la présente à respecter les traditions démocratiques de notre pays et la dignité des élections libres, justes et pacifiques, et de voter à chaque élection sans crainte et sans être influencé par des considérations de religion , de race, de caste, de communauté, de langue ou d’incitation ".</a:t>
            </a:r>
            <a:endParaRPr lang="en-IN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18 pays, 43 </a:t>
            </a:r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</a:rPr>
              <a:t>délégués internationaux ont surveillé les élections Indiennes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2014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Pour en apprendre davantage sur l'exercice gigantesque de gestion des élections, l'utilisation de la technologie dans les élections conductrices</a:t>
            </a:r>
          </a:p>
          <a:p>
            <a:r>
              <a:rPr lang="fr-FR" dirty="0" smtClean="0"/>
              <a:t>La Namibie, le Nigeria, le Lesotho, la Malaisie, Maurice, Myanmar, Népal, Ouganda, Kenya, Bhoutan et plusieurs pays membres de la Ligue des États arabes (Egypte, Arabie Saoudite, </a:t>
            </a:r>
            <a:r>
              <a:rPr lang="fr-FR" dirty="0" smtClean="0">
                <a:solidFill>
                  <a:srgbClr val="FF3300"/>
                </a:solidFill>
              </a:rPr>
              <a:t>la Tunisie</a:t>
            </a:r>
            <a:r>
              <a:rPr lang="fr-FR" dirty="0" smtClean="0"/>
              <a:t>, la Somalie, la Palestine, l'Irak, le Yémen et Oman)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electionbookcover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8641" b="18641"/>
          <a:stretch>
            <a:fillRect/>
          </a:stretch>
        </p:blipFill>
        <p:spPr>
          <a:xfrm>
            <a:off x="2123728" y="476672"/>
            <a:ext cx="6696744" cy="547260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EC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515" r="551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(Courtesy: AFP)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Electronic Voting Machine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Placeholder 5" descr="EV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750" r="675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29</a:t>
            </a:fld>
            <a:endParaRPr lang="en-GB"/>
          </a:p>
        </p:txBody>
      </p:sp>
      <p:pic>
        <p:nvPicPr>
          <p:cNvPr id="7" name="Picture 6" descr="poll schedu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49902" y="0"/>
            <a:ext cx="564419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IMG_1079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5616" y="476672"/>
            <a:ext cx="6192688" cy="5688632"/>
          </a:xfr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EV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750" r="6750"/>
          <a:stretch>
            <a:fillRect/>
          </a:stretch>
        </p:blipFill>
        <p:spPr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Women voting in Indi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872" r="6872"/>
          <a:stretch>
            <a:fillRect/>
          </a:stretch>
        </p:blipFill>
        <p:spPr/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err="1" smtClean="0"/>
              <a:t>Merci</a:t>
            </a:r>
            <a:endParaRPr lang="en-GB" sz="5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0564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présentation sera disponible sur notre site web: </a:t>
            </a:r>
            <a:r>
              <a:rPr lang="fr-FR" dirty="0" smtClean="0">
                <a:hlinkClick r:id="rId2"/>
              </a:rPr>
              <a:t>www.embassyofindiatunis.com</a:t>
            </a:r>
            <a:r>
              <a:rPr lang="fr-FR" dirty="0" smtClean="0"/>
              <a:t> et notre page </a:t>
            </a:r>
            <a:r>
              <a:rPr lang="fr-FR" dirty="0" err="1" smtClean="0"/>
              <a:t>facebook</a:t>
            </a:r>
            <a:r>
              <a:rPr lang="fr-FR" dirty="0" smtClean="0"/>
              <a:t>: www.facebook.com/IndiainTunisia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Constitution de </a:t>
            </a:r>
            <a:r>
              <a:rPr lang="en-US" dirty="0" err="1" smtClean="0">
                <a:solidFill>
                  <a:srgbClr val="00B0F0"/>
                </a:solidFill>
              </a:rPr>
              <a:t>l’Inde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Première constitution libre de l’Inde est devenue la loi du pays le 26 Janvier 1950</a:t>
            </a:r>
          </a:p>
          <a:p>
            <a:r>
              <a:rPr lang="fr-FR" dirty="0" smtClean="0"/>
              <a:t>L'Inde célèbre maintenant le 26 Janvier comme la Journée de la fête de la République</a:t>
            </a:r>
          </a:p>
          <a:p>
            <a:r>
              <a:rPr lang="fr-FR" dirty="0" smtClean="0"/>
              <a:t>Il a fallu environ deux ans et demi après l'indépendance pour obtenir une constitution prête et promulguée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Rédaction</a:t>
            </a:r>
            <a:r>
              <a:rPr lang="en-US" dirty="0" smtClean="0"/>
              <a:t> de la 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Dr. </a:t>
            </a:r>
            <a:r>
              <a:rPr lang="fr-FR" dirty="0" err="1" smtClean="0"/>
              <a:t>Ambedkar</a:t>
            </a:r>
            <a:r>
              <a:rPr lang="fr-FR" dirty="0" smtClean="0"/>
              <a:t> </a:t>
            </a:r>
            <a:r>
              <a:rPr lang="fr-FR" dirty="0" err="1" smtClean="0"/>
              <a:t>Babasaheb</a:t>
            </a:r>
            <a:r>
              <a:rPr lang="fr-FR" dirty="0" smtClean="0"/>
              <a:t> - père de la Constitution Indienne</a:t>
            </a:r>
          </a:p>
          <a:p>
            <a:r>
              <a:rPr lang="fr-FR" dirty="0" smtClean="0"/>
              <a:t>Avocat, a étudié à London </a:t>
            </a:r>
            <a:r>
              <a:rPr lang="fr-FR" dirty="0" err="1" smtClean="0"/>
              <a:t>School</a:t>
            </a:r>
            <a:r>
              <a:rPr lang="fr-FR" dirty="0" smtClean="0"/>
              <a:t> of </a:t>
            </a:r>
            <a:r>
              <a:rPr lang="fr-FR" dirty="0" err="1" smtClean="0"/>
              <a:t>Economics</a:t>
            </a:r>
            <a:endParaRPr lang="fr-FR" dirty="0" smtClean="0"/>
          </a:p>
          <a:p>
            <a:r>
              <a:rPr lang="fr-FR" dirty="0" smtClean="0"/>
              <a:t>Il était lui-même d'origine sociale défavorisée - nous célébrons </a:t>
            </a:r>
            <a:r>
              <a:rPr lang="fr-FR" smtClean="0"/>
              <a:t>le </a:t>
            </a:r>
            <a:r>
              <a:rPr lang="fr-FR" smtClean="0"/>
              <a:t>125ème </a:t>
            </a:r>
            <a:r>
              <a:rPr lang="fr-FR" dirty="0" smtClean="0"/>
              <a:t>anniversaire de sa naissance cette année le 14 Avril;</a:t>
            </a:r>
          </a:p>
          <a:p>
            <a:r>
              <a:rPr lang="fr-FR" dirty="0" smtClean="0"/>
              <a:t>Il a commencé le mouvement des réformes sociales</a:t>
            </a:r>
          </a:p>
          <a:p>
            <a:r>
              <a:rPr lang="fr-FR" dirty="0" smtClean="0"/>
              <a:t>Comité de la rédaction de la Constitution - Un groupe d'avocats, des universitaires, des chercheurs, des combattants de la liberté, des historiens et des politiciens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Constitution de </a:t>
            </a:r>
            <a:r>
              <a:rPr lang="en-US" dirty="0" err="1" smtClean="0">
                <a:solidFill>
                  <a:srgbClr val="92D050"/>
                </a:solidFill>
              </a:rPr>
              <a:t>l’Inde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La plus longue constitution écrite d'une nation souveraine dans le monde</a:t>
            </a:r>
          </a:p>
          <a:p>
            <a:r>
              <a:rPr lang="fr-FR" dirty="0" smtClean="0"/>
              <a:t>Fournit un cadre global pour guider et gouverner le pays tout en tenant en compte la vie sociale, culturelle, linguistique, régionale et la diversité religieuse</a:t>
            </a:r>
          </a:p>
          <a:p>
            <a:r>
              <a:rPr lang="fr-FR" dirty="0" smtClean="0"/>
              <a:t>Le texte original contenait 395 articles en 22 parties et huit annexes;</a:t>
            </a:r>
          </a:p>
          <a:p>
            <a:r>
              <a:rPr lang="fr-FR" dirty="0" smtClean="0"/>
              <a:t>Depuis lors, elle a augmenté à 448 en raison de 100 modifications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 de </a:t>
            </a:r>
            <a:r>
              <a:rPr lang="en-US" dirty="0" err="1" smtClean="0"/>
              <a:t>l’Inde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Unitaire dans la nature, mais fédéraliste, en principe, en raison de complexités régionales diverses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 de </a:t>
            </a:r>
            <a:r>
              <a:rPr lang="en-US" dirty="0" err="1" smtClean="0"/>
              <a:t>l'Inde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propos du peuple, pour le peuple et par le peuple</a:t>
            </a:r>
          </a:p>
          <a:p>
            <a:r>
              <a:rPr lang="fr-FR" dirty="0" smtClean="0"/>
              <a:t>Justice - sociale, économique et politique</a:t>
            </a:r>
          </a:p>
          <a:p>
            <a:r>
              <a:rPr lang="fr-FR" dirty="0" smtClean="0"/>
              <a:t>La liberté de pensée, d'expression, de croyance, de foi et de culte</a:t>
            </a:r>
          </a:p>
          <a:p>
            <a:r>
              <a:rPr lang="fr-FR" dirty="0" smtClean="0"/>
              <a:t>L'égalité de statut et des chances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Préambule</a:t>
            </a:r>
            <a:r>
              <a:rPr lang="en-US" dirty="0" smtClean="0">
                <a:solidFill>
                  <a:srgbClr val="002060"/>
                </a:solidFill>
              </a:rPr>
              <a:t> de la Constitution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 smtClean="0"/>
              <a:t>L'Inde est</a:t>
            </a:r>
          </a:p>
          <a:p>
            <a:r>
              <a:rPr lang="fr-FR" sz="3600" dirty="0" smtClean="0">
                <a:solidFill>
                  <a:srgbClr val="92D050"/>
                </a:solidFill>
              </a:rPr>
              <a:t>Souveraine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Socialiste</a:t>
            </a:r>
          </a:p>
          <a:p>
            <a:r>
              <a:rPr lang="fr-FR" sz="3600" dirty="0" smtClean="0">
                <a:solidFill>
                  <a:srgbClr val="FFC000"/>
                </a:solidFill>
              </a:rPr>
              <a:t>Laïque</a:t>
            </a:r>
          </a:p>
          <a:p>
            <a:r>
              <a:rPr lang="fr-FR" sz="3600" dirty="0" smtClean="0">
                <a:solidFill>
                  <a:srgbClr val="F30DC2"/>
                </a:solidFill>
              </a:rPr>
              <a:t>Démocratique</a:t>
            </a:r>
          </a:p>
          <a:p>
            <a:r>
              <a:rPr lang="fr-FR" sz="3600" dirty="0" smtClean="0">
                <a:solidFill>
                  <a:srgbClr val="CC3300"/>
                </a:solidFill>
              </a:rPr>
              <a:t>République</a:t>
            </a:r>
            <a:endParaRPr lang="en-US" sz="3600" dirty="0">
              <a:solidFill>
                <a:srgbClr val="CC33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56332-E653-45E6-9823-9C1A9E01002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3211</TotalTime>
  <Words>1278</Words>
  <Application>Microsoft Office PowerPoint</Application>
  <PresentationFormat>Affichage à l'écran (4:3)</PresentationFormat>
  <Paragraphs>166</Paragraphs>
  <Slides>33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4" baseType="lpstr">
      <vt:lpstr>Office Theme</vt:lpstr>
      <vt:lpstr>Ambassade de l’Inde Tunis</vt:lpstr>
      <vt:lpstr>L’expérience démocratique Indienne:</vt:lpstr>
      <vt:lpstr>Diapositive 3</vt:lpstr>
      <vt:lpstr>Constitution de l’Inde</vt:lpstr>
      <vt:lpstr>Rédaction de la Constitution</vt:lpstr>
      <vt:lpstr>Constitution de l’Inde</vt:lpstr>
      <vt:lpstr>Constitution de l’Inde</vt:lpstr>
      <vt:lpstr>Constitution de l'Inde</vt:lpstr>
      <vt:lpstr>Préambule de la Constitution</vt:lpstr>
      <vt:lpstr>Constitution</vt:lpstr>
      <vt:lpstr>L'ouverture et la dernière phrase du préambule</vt:lpstr>
      <vt:lpstr>Serment par un ministre</vt:lpstr>
      <vt:lpstr>Constitution de l’Inde</vt:lpstr>
      <vt:lpstr>Constitution indienne</vt:lpstr>
      <vt:lpstr>Droits fondamentaux  </vt:lpstr>
      <vt:lpstr>Institutions Autonomes</vt:lpstr>
      <vt:lpstr>Force de la constitution</vt:lpstr>
      <vt:lpstr>Nos réalisations</vt:lpstr>
      <vt:lpstr>Démocratie</vt:lpstr>
      <vt:lpstr>Elections 2014</vt:lpstr>
      <vt:lpstr>Elections 2014</vt:lpstr>
      <vt:lpstr>Diapositive 22</vt:lpstr>
      <vt:lpstr>Points forts tirés</vt:lpstr>
      <vt:lpstr>La participation populaire au processus démocratique</vt:lpstr>
      <vt:lpstr>Engagement par les jeunes électeurs</vt:lpstr>
      <vt:lpstr>18 pays, 43 délégués internationaux ont surveillé les élections Indiennes 2014 </vt:lpstr>
      <vt:lpstr>Diapositive 27</vt:lpstr>
      <vt:lpstr>Diapositive 28</vt:lpstr>
      <vt:lpstr>Electronic Voting Machine </vt:lpstr>
      <vt:lpstr>Diapositive 30</vt:lpstr>
      <vt:lpstr>Diapositive 31</vt:lpstr>
      <vt:lpstr>Merci</vt:lpstr>
      <vt:lpstr>Diapositive 33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India’s position in world Population and GDP</dc:title>
  <dc:creator>Minister</dc:creator>
  <cp:lastModifiedBy>User</cp:lastModifiedBy>
  <cp:revision>371</cp:revision>
  <cp:lastPrinted>2013-05-21T09:01:23Z</cp:lastPrinted>
  <dcterms:created xsi:type="dcterms:W3CDTF">2013-05-01T09:59:13Z</dcterms:created>
  <dcterms:modified xsi:type="dcterms:W3CDTF">2016-03-28T09:48:38Z</dcterms:modified>
</cp:coreProperties>
</file>